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1388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9713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1984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2426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2462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3256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5168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1074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0650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738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4159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37BEC-9445-46D7-9FE8-E81DBC2FC864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6DCD5-A2FC-43D4-B7E3-D37A8F284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593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665610"/>
              </p:ext>
            </p:extLst>
          </p:nvPr>
        </p:nvGraphicFramePr>
        <p:xfrm>
          <a:off x="6209600" y="814633"/>
          <a:ext cx="4452147" cy="53623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0320">
                  <a:extLst>
                    <a:ext uri="{9D8B030D-6E8A-4147-A177-3AD203B41FA5}">
                      <a16:colId xmlns:a16="http://schemas.microsoft.com/office/drawing/2014/main" val="958663921"/>
                    </a:ext>
                  </a:extLst>
                </a:gridCol>
                <a:gridCol w="890867">
                  <a:extLst>
                    <a:ext uri="{9D8B030D-6E8A-4147-A177-3AD203B41FA5}">
                      <a16:colId xmlns:a16="http://schemas.microsoft.com/office/drawing/2014/main" val="1521779806"/>
                    </a:ext>
                  </a:extLst>
                </a:gridCol>
                <a:gridCol w="890320">
                  <a:extLst>
                    <a:ext uri="{9D8B030D-6E8A-4147-A177-3AD203B41FA5}">
                      <a16:colId xmlns:a16="http://schemas.microsoft.com/office/drawing/2014/main" val="3798375436"/>
                    </a:ext>
                  </a:extLst>
                </a:gridCol>
                <a:gridCol w="890320">
                  <a:extLst>
                    <a:ext uri="{9D8B030D-6E8A-4147-A177-3AD203B41FA5}">
                      <a16:colId xmlns:a16="http://schemas.microsoft.com/office/drawing/2014/main" val="3508603645"/>
                    </a:ext>
                  </a:extLst>
                </a:gridCol>
                <a:gridCol w="890320">
                  <a:extLst>
                    <a:ext uri="{9D8B030D-6E8A-4147-A177-3AD203B41FA5}">
                      <a16:colId xmlns:a16="http://schemas.microsoft.com/office/drawing/2014/main" val="3514767516"/>
                    </a:ext>
                  </a:extLst>
                </a:gridCol>
              </a:tblGrid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A (N=52)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effectLst/>
                        </a:rPr>
                        <a:t>D</a:t>
                      </a:r>
                      <a:r>
                        <a:rPr lang="en-US" sz="600" dirty="0" smtClean="0">
                          <a:effectLst/>
                        </a:rPr>
                        <a:t> </a:t>
                      </a:r>
                      <a:r>
                        <a:rPr lang="en-US" sz="600" dirty="0">
                          <a:effectLst/>
                        </a:rPr>
                        <a:t>(N=52)</a:t>
                      </a:r>
                      <a:endParaRPr lang="de-DE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 smtClean="0">
                          <a:effectLst/>
                        </a:rPr>
                        <a:t>H(N=7</a:t>
                      </a:r>
                      <a:r>
                        <a:rPr lang="en-US" sz="600">
                          <a:effectLst/>
                        </a:rPr>
                        <a:t>)</a:t>
                      </a:r>
                      <a:endParaRPr lang="de-DE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Total (N=111)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3986545906"/>
                  </a:ext>
                </a:extLst>
              </a:tr>
              <a:tr h="16249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MMP1.Intima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2445084877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17 (32.7%)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23 (44.2%)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5 (71.4%)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45 (40.5%)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2145334110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18 (34.6%)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18 (34.6%)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 (28.6%)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38 (34.2%)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1980889288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2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15 (28.8%)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10 (19.2%)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25 (22.5%)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2899562748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3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 (3.8%)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 (1.9%)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3 (2.7%)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793810113"/>
                  </a:ext>
                </a:extLst>
              </a:tr>
              <a:tr h="16249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MMP1.Media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3365944482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6 (11.5%)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4 (7.7%)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10 (9.0%)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1487024529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21 (40.4%)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23 (44.2%)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7 (100.0%)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51 (45.9%)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576029572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2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21 (40.4%)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21 (40.4%)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42 (37.8%)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2385031538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3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4 (7.7%)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4 (7.7%)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8 (7.2%)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54768974"/>
                  </a:ext>
                </a:extLst>
              </a:tr>
              <a:tr h="16249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MMP1.Adventitia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4041371704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N-Miss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5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6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3521848754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22 (42.3%)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11 (21.6%)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 (100.0%)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35 (33.3%)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873818143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25 (48.1%)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17 (33.3%)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42 (40.0%)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4212877031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2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5 (9.6%)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11 (21.6%)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16 (15.2%)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379225414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3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12 (23.5%)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12 (11.4%)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1364094170"/>
                  </a:ext>
                </a:extLst>
              </a:tr>
              <a:tr h="16249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MMP9.Intima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2775872525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34 (65.4%)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40 (76.9%)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6 (85.7%)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80 (72.1%)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3228100153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8 (15.4%)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10 (19.2%)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 (14.3%)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19 (17.1%)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431693654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2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7 (13.5%)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 (3.8%)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9 (8.1%)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690935300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3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3 (5.8%)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3 (2.7%)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2758401859"/>
                  </a:ext>
                </a:extLst>
              </a:tr>
              <a:tr h="16249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MMP9.Media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1089228079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32 (61.5%)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13 (25.0%)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7 (100.0%)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52 (46.8%)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547099419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17 (32.7%)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16 (30.8%)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33 (29.7%)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2235310326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2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3 (5.8%)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21 (40.4%)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24 (21.6%)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268673862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3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 (3.8%)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 (1.8%)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3017514157"/>
                  </a:ext>
                </a:extLst>
              </a:tr>
              <a:tr h="16249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MMP9.Adventitia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endParaRPr lang="de-DE" sz="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821058808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N-Miss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5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6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2183096812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0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26 (50.0%)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6 (11.8%)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 (100.0%)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34 (32.4%)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3457960976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1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26 (50.0%)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19 (37.3%)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45 (42.9%)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3602925690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2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19 (37.3%)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19 (18.1%)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2925230626"/>
                  </a:ext>
                </a:extLst>
              </a:tr>
              <a:tr h="16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  3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7 (13.7%)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 (0.0%)</a:t>
                      </a:r>
                      <a:endParaRPr lang="de-DE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effectLst/>
                        </a:rPr>
                        <a:t>7 (6.7%)</a:t>
                      </a:r>
                      <a:endParaRPr lang="de-DE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282" marR="38282" marT="0" marB="0"/>
                </a:tc>
                <a:extLst>
                  <a:ext uri="{0D108BD9-81ED-4DB2-BD59-A6C34878D82A}">
                    <a16:rowId xmlns:a16="http://schemas.microsoft.com/office/drawing/2014/main" val="2783125953"/>
                  </a:ext>
                </a:extLst>
              </a:tr>
            </a:tbl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756458" y="4862945"/>
            <a:ext cx="4064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Table 5 (</a:t>
            </a:r>
            <a:r>
              <a:rPr lang="de-DE" dirty="0" err="1" smtClean="0"/>
              <a:t>suppl</a:t>
            </a:r>
            <a:r>
              <a:rPr lang="de-DE" dirty="0" smtClean="0"/>
              <a:t>.)_ </a:t>
            </a:r>
            <a:r>
              <a:rPr lang="de-DE" dirty="0"/>
              <a:t>I</a:t>
            </a:r>
            <a:r>
              <a:rPr lang="de-DE" dirty="0" smtClean="0"/>
              <a:t>rqsusi et al.: </a:t>
            </a:r>
            <a:r>
              <a:rPr lang="de-DE" dirty="0" err="1" smtClean="0"/>
              <a:t>exact</a:t>
            </a:r>
            <a:r>
              <a:rPr lang="de-DE" dirty="0" smtClean="0"/>
              <a:t> </a:t>
            </a:r>
            <a:r>
              <a:rPr lang="de-DE" dirty="0" err="1" smtClean="0"/>
              <a:t>numbers</a:t>
            </a:r>
            <a:r>
              <a:rPr lang="de-DE" dirty="0" smtClean="0"/>
              <a:t> of  MMP-1 </a:t>
            </a:r>
            <a:r>
              <a:rPr lang="de-DE" dirty="0" err="1" smtClean="0"/>
              <a:t>and</a:t>
            </a:r>
            <a:r>
              <a:rPr lang="de-DE" dirty="0" smtClean="0"/>
              <a:t> 9 </a:t>
            </a:r>
            <a:r>
              <a:rPr lang="de-DE" dirty="0" err="1" smtClean="0"/>
              <a:t>grading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two</a:t>
            </a:r>
            <a:r>
              <a:rPr lang="de-DE" dirty="0" smtClean="0"/>
              <a:t> </a:t>
            </a:r>
            <a:r>
              <a:rPr lang="de-DE" dirty="0" err="1" smtClean="0"/>
              <a:t>independent</a:t>
            </a:r>
            <a:r>
              <a:rPr lang="de-DE" dirty="0" smtClean="0"/>
              <a:t> </a:t>
            </a:r>
            <a:r>
              <a:rPr lang="de-DE" dirty="0" err="1" smtClean="0"/>
              <a:t>pathologists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three</a:t>
            </a:r>
            <a:r>
              <a:rPr lang="de-DE" dirty="0" smtClean="0"/>
              <a:t> </a:t>
            </a:r>
            <a:r>
              <a:rPr lang="de-DE" dirty="0" err="1" smtClean="0"/>
              <a:t>groups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48427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542</Words>
  <Application>Microsoft Office PowerPoint</Application>
  <PresentationFormat>Breitbild</PresentationFormat>
  <Paragraphs>142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</vt:lpstr>
      <vt:lpstr>PowerPoint-Präsentation</vt:lpstr>
    </vt:vector>
  </TitlesOfParts>
  <Company>Universitätsklinikum Gießen und Marburg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Vogt, Sebastian [UMR]</dc:creator>
  <cp:lastModifiedBy>Vogt, Sebastian [UMR]</cp:lastModifiedBy>
  <cp:revision>3</cp:revision>
  <cp:lastPrinted>2023-12-27T14:35:12Z</cp:lastPrinted>
  <dcterms:created xsi:type="dcterms:W3CDTF">2023-12-27T14:19:27Z</dcterms:created>
  <dcterms:modified xsi:type="dcterms:W3CDTF">2024-01-09T14:33:10Z</dcterms:modified>
</cp:coreProperties>
</file>